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8" r:id="rId4"/>
    <p:sldId id="474" r:id="rId6"/>
    <p:sldId id="799" r:id="rId7"/>
    <p:sldId id="921" r:id="rId8"/>
    <p:sldId id="1084" r:id="rId9"/>
    <p:sldId id="1085" r:id="rId10"/>
    <p:sldId id="1086" r:id="rId11"/>
    <p:sldId id="1087" r:id="rId12"/>
    <p:sldId id="1088" r:id="rId13"/>
    <p:sldId id="664" r:id="rId14"/>
    <p:sldId id="914" r:id="rId15"/>
    <p:sldId id="1089" r:id="rId16"/>
    <p:sldId id="1090" r:id="rId17"/>
    <p:sldId id="1091" r:id="rId18"/>
    <p:sldId id="671" r:id="rId19"/>
    <p:sldId id="899" r:id="rId20"/>
    <p:sldId id="1092" r:id="rId21"/>
    <p:sldId id="1094" r:id="rId22"/>
    <p:sldId id="1095" r:id="rId23"/>
    <p:sldId id="1096" r:id="rId24"/>
    <p:sldId id="1097" r:id="rId25"/>
    <p:sldId id="1098" r:id="rId26"/>
    <p:sldId id="1100" r:id="rId27"/>
    <p:sldId id="1105" r:id="rId28"/>
    <p:sldId id="1099" r:id="rId29"/>
    <p:sldId id="662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8" userDrawn="1">
          <p15:clr>
            <a:srgbClr val="A4A3A4"/>
          </p15:clr>
        </p15:guide>
        <p15:guide id="2" pos="382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c" initials="t" lastIdx="0" clrIdx="0"/>
  <p:cmAuthor id="2" name="作者" initials="A" lastIdx="0" clrIdx="1"/>
  <p:cmAuthor id="3" name="tan.ll" initials="t" lastIdx="1" clrIdx="2"/>
  <p:cmAuthor id="4" name="liu.jb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2886"/>
    <a:srgbClr val="8080D0"/>
    <a:srgbClr val="DBAFE7"/>
    <a:srgbClr val="F5F5FB"/>
    <a:srgbClr val="ACACE0"/>
    <a:srgbClr val="FFFFFF"/>
    <a:srgbClr val="FDECEC"/>
    <a:srgbClr val="E0E6F5"/>
    <a:srgbClr val="D3D9E9"/>
    <a:srgbClr val="DFE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58" y="1330"/>
      </p:cViewPr>
      <p:guideLst>
        <p:guide orient="horz" pos="1908"/>
        <p:guide pos="38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gs" Target="tags/tag158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5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5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tags" Target="../tags/tag136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8.png"/><Relationship Id="rId3" Type="http://schemas.openxmlformats.org/officeDocument/2006/relationships/image" Target="../media/image5.png"/><Relationship Id="rId2" Type="http://schemas.openxmlformats.org/officeDocument/2006/relationships/tags" Target="../tags/tag137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9.png"/><Relationship Id="rId3" Type="http://schemas.openxmlformats.org/officeDocument/2006/relationships/image" Target="../media/image5.png"/><Relationship Id="rId2" Type="http://schemas.openxmlformats.org/officeDocument/2006/relationships/tags" Target="../tags/tag138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tags" Target="../tags/tag139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0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tags" Target="../tags/tag142.xml"/><Relationship Id="rId4" Type="http://schemas.openxmlformats.org/officeDocument/2006/relationships/image" Target="../media/image3.pn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tags" Target="../tags/tag14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2.png"/><Relationship Id="rId6" Type="http://schemas.openxmlformats.org/officeDocument/2006/relationships/image" Target="../media/image5.png"/><Relationship Id="rId5" Type="http://schemas.openxmlformats.org/officeDocument/2006/relationships/tags" Target="../tags/tag144.xml"/><Relationship Id="rId4" Type="http://schemas.openxmlformats.org/officeDocument/2006/relationships/image" Target="../media/image3.pn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0" Type="http://schemas.openxmlformats.org/officeDocument/2006/relationships/notesSlide" Target="../notesSlides/notesSlide17.xml"/><Relationship Id="rId1" Type="http://schemas.openxmlformats.org/officeDocument/2006/relationships/tags" Target="../tags/tag14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tags" Target="../tags/tag145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4.png"/><Relationship Id="rId3" Type="http://schemas.openxmlformats.org/officeDocument/2006/relationships/image" Target="../media/image5.png"/><Relationship Id="rId2" Type="http://schemas.openxmlformats.org/officeDocument/2006/relationships/tags" Target="../tags/tag146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tags" Target="../tags/tag148.xml"/><Relationship Id="rId4" Type="http://schemas.openxmlformats.org/officeDocument/2006/relationships/image" Target="../media/image3.png"/><Relationship Id="rId3" Type="http://schemas.openxmlformats.org/officeDocument/2006/relationships/image" Target="../media/image15.wmf"/><Relationship Id="rId2" Type="http://schemas.openxmlformats.org/officeDocument/2006/relationships/oleObject" Target="../embeddings/oleObject3.bin"/><Relationship Id="rId1" Type="http://schemas.openxmlformats.org/officeDocument/2006/relationships/tags" Target="../tags/tag14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7.png"/><Relationship Id="rId6" Type="http://schemas.openxmlformats.org/officeDocument/2006/relationships/image" Target="../media/image5.png"/><Relationship Id="rId5" Type="http://schemas.openxmlformats.org/officeDocument/2006/relationships/tags" Target="../tags/tag150.xml"/><Relationship Id="rId4" Type="http://schemas.openxmlformats.org/officeDocument/2006/relationships/image" Target="../media/image3.png"/><Relationship Id="rId3" Type="http://schemas.openxmlformats.org/officeDocument/2006/relationships/image" Target="../media/image16.wmf"/><Relationship Id="rId2" Type="http://schemas.openxmlformats.org/officeDocument/2006/relationships/oleObject" Target="../embeddings/oleObject4.bin"/><Relationship Id="rId10" Type="http://schemas.openxmlformats.org/officeDocument/2006/relationships/notesSlide" Target="../notesSlides/notesSlide21.xml"/><Relationship Id="rId1" Type="http://schemas.openxmlformats.org/officeDocument/2006/relationships/tags" Target="../tags/tag14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tags" Target="../tags/tag152.xml"/><Relationship Id="rId4" Type="http://schemas.openxmlformats.org/officeDocument/2006/relationships/image" Target="../media/image3.png"/><Relationship Id="rId3" Type="http://schemas.openxmlformats.org/officeDocument/2006/relationships/image" Target="../media/image18.wmf"/><Relationship Id="rId2" Type="http://schemas.openxmlformats.org/officeDocument/2006/relationships/oleObject" Target="../embeddings/oleObject5.bin"/><Relationship Id="rId1" Type="http://schemas.openxmlformats.org/officeDocument/2006/relationships/tags" Target="../tags/tag15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tags" Target="../tags/tag154.xml"/><Relationship Id="rId4" Type="http://schemas.openxmlformats.org/officeDocument/2006/relationships/image" Target="../media/image3.png"/><Relationship Id="rId3" Type="http://schemas.openxmlformats.org/officeDocument/2006/relationships/image" Target="../media/image18.wmf"/><Relationship Id="rId2" Type="http://schemas.openxmlformats.org/officeDocument/2006/relationships/oleObject" Target="../embeddings/oleObject6.bin"/><Relationship Id="rId1" Type="http://schemas.openxmlformats.org/officeDocument/2006/relationships/tags" Target="../tags/tag153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5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56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29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30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3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3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3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34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卓越工程师学院VI（临时）2-2-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-25400"/>
            <a:ext cx="12205335" cy="6883400"/>
          </a:xfrm>
          <a:prstGeom prst="rect">
            <a:avLst/>
          </a:prstGeom>
        </p:spPr>
      </p:pic>
      <p:sp>
        <p:nvSpPr>
          <p:cNvPr id="6155" name="矩形 11"/>
          <p:cNvSpPr>
            <a:spLocks noChangeArrowheads="1"/>
          </p:cNvSpPr>
          <p:nvPr/>
        </p:nvSpPr>
        <p:spPr bwMode="auto">
          <a:xfrm>
            <a:off x="3267393" y="4300855"/>
            <a:ext cx="56565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徐建文</a:t>
            </a:r>
            <a:endParaRPr lang="zh-CN" altLang="en-US" sz="2000" b="1" dirty="0">
              <a:solidFill>
                <a:schemeClr val="bg2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重庆大学国家卓越工程师学院</a:t>
            </a:r>
            <a:endParaRPr lang="zh-CN" altLang="en-US" sz="2000" b="1" dirty="0">
              <a:solidFill>
                <a:schemeClr val="bg2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14965" y="287020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2"/>
                </a:solidFill>
              </a:rPr>
              <a:t>CQEIE 2022</a:t>
            </a:r>
            <a:endParaRPr lang="en-US" altLang="zh-CN" sz="1600" dirty="0">
              <a:solidFill>
                <a:schemeClr val="bg2"/>
              </a:solidFill>
            </a:endParaRPr>
          </a:p>
        </p:txBody>
      </p:sp>
      <p:pic>
        <p:nvPicPr>
          <p:cNvPr id="21" name="图片 20" descr="资源 13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241935"/>
            <a:ext cx="2256790" cy="427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162560" y="20434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1901190" y="2102485"/>
            <a:ext cx="8377555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《概率论与数理统计》</a:t>
            </a:r>
            <a:br>
              <a:rPr lang="zh-CN" altLang="en-US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</a:br>
            <a:r>
              <a:rPr lang="en-US" altLang="zh-CN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L</a:t>
            </a:r>
            <a:r>
              <a:rPr lang="en-US" altLang="zh-CN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ecture 09</a:t>
            </a:r>
            <a:r>
              <a:rPr lang="en-US" altLang="zh-CN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产品质量管理</a:t>
            </a:r>
            <a:r>
              <a:rPr lang="zh-CN" altLang="en-US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项目</a:t>
            </a:r>
            <a:endParaRPr lang="zh-CN" altLang="en-US" sz="4000" b="1" dirty="0">
              <a:solidFill>
                <a:schemeClr val="bg2"/>
              </a:solidFill>
              <a:effectLst>
                <a:reflection blurRad="25400" stA="10000" endA="900" endPos="79000" dist="127000" dir="5400000" sy="-100000" algn="bl" rotWithShape="0"/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901045" y="925830"/>
            <a:ext cx="629920" cy="5411470"/>
            <a:chOff x="17167" y="1458"/>
            <a:chExt cx="992" cy="8522"/>
          </a:xfrm>
        </p:grpSpPr>
        <p:sp>
          <p:nvSpPr>
            <p:cNvPr id="3" name="文本框 2"/>
            <p:cNvSpPr txBox="1"/>
            <p:nvPr/>
          </p:nvSpPr>
          <p:spPr>
            <a:xfrm>
              <a:off x="17553" y="1458"/>
              <a:ext cx="593" cy="240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>
                  <a:solidFill>
                    <a:schemeClr val="bg1">
                      <a:alpha val="60000"/>
                    </a:schemeClr>
                  </a:solidFill>
                </a:rPr>
                <a:t>未来卓越工程师摇篮</a:t>
              </a:r>
              <a:endParaRPr lang="zh-CN" altLang="en-US" sz="1100" b="1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167" y="1458"/>
              <a:ext cx="621" cy="25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>
                  <a:solidFill>
                    <a:schemeClr val="bg1">
                      <a:alpha val="60000"/>
                    </a:schemeClr>
                  </a:solidFill>
                </a:rPr>
                <a:t>中国新工科教育探路者</a:t>
              </a:r>
              <a:endParaRPr lang="zh-CN" altLang="en-US" sz="1100" b="1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7167" y="4070"/>
              <a:ext cx="621" cy="59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b="1">
                  <a:solidFill>
                    <a:schemeClr val="bg1">
                      <a:alpha val="60000"/>
                    </a:schemeClr>
                  </a:solidFill>
                </a:rPr>
                <a:t>The Explorer of New Engineering Education in China</a:t>
              </a:r>
              <a:endParaRPr lang="en-US" altLang="zh-CN" sz="1100" b="1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539" y="4070"/>
              <a:ext cx="621" cy="59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b="1">
                  <a:solidFill>
                    <a:schemeClr val="bg1">
                      <a:alpha val="60000"/>
                    </a:schemeClr>
                  </a:solidFill>
                </a:rPr>
                <a:t>The Cradle of Future Elite Engineers</a:t>
              </a:r>
              <a:endParaRPr lang="en-US" altLang="zh-CN" sz="1100" b="1">
                <a:solidFill>
                  <a:schemeClr val="bg1">
                    <a:alpha val="60000"/>
                  </a:schemeClr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重庆卓越工程师学院241"/>
          <p:cNvPicPr>
            <a:picLocks noChangeAspect="1"/>
          </p:cNvPicPr>
          <p:nvPr/>
        </p:nvPicPr>
        <p:blipFill>
          <a:blip r:embed="rId1">
            <a:alphaModFix amt="15000"/>
            <a:grayscl/>
          </a:blip>
          <a:srcRect t="6829" b="8582"/>
          <a:stretch>
            <a:fillRect/>
          </a:stretch>
        </p:blipFill>
        <p:spPr>
          <a:xfrm>
            <a:off x="1905" y="0"/>
            <a:ext cx="12191365" cy="6858635"/>
          </a:xfrm>
          <a:prstGeom prst="rect">
            <a:avLst/>
          </a:prstGeom>
        </p:spPr>
      </p:pic>
      <p:pic>
        <p:nvPicPr>
          <p:cNvPr id="21" name="图片 20" descr="资源 3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" y="301625"/>
            <a:ext cx="2326640" cy="439420"/>
          </a:xfrm>
          <a:prstGeom prst="rect">
            <a:avLst/>
          </a:prstGeom>
        </p:spPr>
      </p:pic>
      <p:sp>
        <p:nvSpPr>
          <p:cNvPr id="6155" name="矩形 11"/>
          <p:cNvSpPr>
            <a:spLocks noChangeArrowheads="1"/>
          </p:cNvSpPr>
          <p:nvPr/>
        </p:nvSpPr>
        <p:spPr bwMode="auto">
          <a:xfrm>
            <a:off x="4335780" y="2736215"/>
            <a:ext cx="56565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ln w="22225">
                  <a:noFill/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 02</a:t>
            </a:r>
            <a:endParaRPr lang="en-US" altLang="zh-CN" b="1" dirty="0">
              <a:ln w="22225">
                <a:noFill/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产品工序能力</a:t>
            </a: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指数</a:t>
            </a:r>
            <a:endParaRPr lang="zh-CN" altLang="en-US" sz="36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971290" y="2366645"/>
            <a:ext cx="1499235" cy="23094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89" h="4096">
                <a:moveTo>
                  <a:pt x="0" y="0"/>
                </a:moveTo>
                <a:lnTo>
                  <a:pt x="2589" y="0"/>
                </a:lnTo>
                <a:lnTo>
                  <a:pt x="2589" y="601"/>
                </a:lnTo>
                <a:lnTo>
                  <a:pt x="2451" y="601"/>
                </a:lnTo>
                <a:lnTo>
                  <a:pt x="2451" y="128"/>
                </a:lnTo>
                <a:lnTo>
                  <a:pt x="140" y="128"/>
                </a:lnTo>
                <a:lnTo>
                  <a:pt x="140" y="3985"/>
                </a:lnTo>
                <a:lnTo>
                  <a:pt x="2451" y="3985"/>
                </a:lnTo>
                <a:lnTo>
                  <a:pt x="2451" y="3221"/>
                </a:lnTo>
                <a:lnTo>
                  <a:pt x="2589" y="3221"/>
                </a:lnTo>
                <a:lnTo>
                  <a:pt x="2589" y="4096"/>
                </a:lnTo>
                <a:lnTo>
                  <a:pt x="0" y="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5533547" y="2707797"/>
            <a:ext cx="306705" cy="2520000"/>
          </a:xfrm>
          <a:prstGeom prst="rect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rgbClr val="5E2688">
                  <a:alpha val="100000"/>
                </a:srgbClr>
              </a:gs>
              <a:gs pos="49000">
                <a:srgbClr val="7B32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25950" y="3799205"/>
            <a:ext cx="2247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36745" y="4191000"/>
            <a:ext cx="329565" cy="36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919460" y="6193155"/>
            <a:ext cx="806450" cy="363220"/>
            <a:chOff x="17196" y="9753"/>
            <a:chExt cx="1270" cy="572"/>
          </a:xfrm>
        </p:grpSpPr>
        <p:sp>
          <p:nvSpPr>
            <p:cNvPr id="25" name="任意多边形 24"/>
            <p:cNvSpPr/>
            <p:nvPr/>
          </p:nvSpPr>
          <p:spPr>
            <a:xfrm rot="18900000">
              <a:off x="17896" y="9755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8900000">
              <a:off x="17556" y="9754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8900000">
              <a:off x="17196" y="9753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22250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产品工序能力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产品潜在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工序能力指数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Cp</a:t>
                </a: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假定某工艺参数服从正态分布，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~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，在工业生产中，</a:t>
                </a:r>
                <a:endParaRPr lang="zh-CN" altLang="en-US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为了综合表示工艺水平满足工艺参数规范要求的程度，</a:t>
                </a:r>
                <a:endParaRPr lang="zh-CN" altLang="en-US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广泛采用如下定义的</a:t>
                </a:r>
                <a:r>
                  <a:rPr lang="zh-CN" altLang="en-US" b="1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潜在工序能力指数</a:t>
                </a:r>
                <a:r>
                  <a:rPr lang="en-US" altLang="zh-CN" i="1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Cp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𝐶𝑝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𝑈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6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𝑈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分别表示工艺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参数规范的上限和下限，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𝜎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为工艺参数所服从正态分布的标准差。</a:t>
                </a:r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marR="0" indent="-28575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备注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：在潜在工序能力指数的定义中，隐含要求工艺参数分布中心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𝜇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indent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            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与工艺规范要求的中心值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=(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𝑈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)/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相重合，若条件不满足，</a:t>
                </a:r>
                <a:endParaRPr lang="zh-CN" altLang="en-US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R="0" indent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           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此时需要采用实际工序能力指数</a:t>
                </a:r>
                <a:r>
                  <a:rPr lang="en-US" altLang="zh-CN" i="1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Cpk</a:t>
                </a:r>
                <a:r>
                  <a:rPr lang="zh-CN" altLang="en-US" i="1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来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度量工艺水平的高低。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22250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产品工序能力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产品实际工序能力指数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Cpk</a:t>
                </a: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当规范中心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=(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𝑈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)/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与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参数分布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均值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𝜇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不重合时，广泛采用如下定义的</a:t>
                </a:r>
                <a:r>
                  <a:rPr lang="zh-CN" altLang="en-US" b="1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实际工序能力指数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Cpk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𝐶𝑝𝑘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𝑈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6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𝜎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𝐾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𝐾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用于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度量工艺参数分布均值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𝜇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对规范中心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的相对偏离度，即：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𝐾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𝜇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𝑈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)/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marR="0" indent="-28575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备注：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若相对偏离度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𝐾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&gt;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，则表示均值已偏离到规范范围以外，表明工艺加工结果很差，不适合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量产；</a:t>
                </a:r>
                <a:endParaRPr lang="zh-CN" altLang="en-US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R="0" indent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            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当根据实际数据计算的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Cpk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小于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0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时，通常取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Cpk=0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，表明该工序完全没有能力。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22250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产品工序能力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单侧规范下的实际工序能力指数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𝑃𝑈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𝑃𝐿</m:t>
                        </m:r>
                      </m:sub>
                    </m:sSub>
                  </m:oMath>
                </a14:m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若工艺参数只有上规范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的要求，则实际工序能力指数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𝑃𝑈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定义为：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𝑃𝑈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𝑈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𝜇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3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endPara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若工艺参数只有下规范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的要求，则实际工序能力指数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𝑃𝑈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定义为：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𝑃𝐿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𝜇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3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endParaRPr lang="en-US" altLang="zh-CN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marR="0" indent="-28575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备注：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当前国际上对现代电子工业界的要求，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一般是实际生产工序能力指数不小于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1.5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22250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产品工序能力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实际工序能力指数的计算：</a:t>
                </a:r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在实际工序能力指数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Cpk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的定义中，上下规范值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𝑈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是已知的产品加工要求，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因此关键是如何根据测得的工艺参数样本数据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(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一般不小于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100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个样本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推算出工艺参数总体分布的均值和标准差，相当于要估算一个正态总体的均值和标准差。</a:t>
                </a:r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endParaRPr lang="en-US" altLang="zh-CN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比如假定在某工序中连续采集了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𝑘</m:t>
                    </m:r>
                  </m:oMath>
                </a14:m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批工艺参数样本数据，每批次有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个数据，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批次的第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𝑗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个数据，则工艺参数分布的均值和标准差可用如下的点估计来估算：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algn="ctr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𝜇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𝑘𝑛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;       </m:t>
                    </m:r>
                    <m:acc>
                      <m:acc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𝜎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𝑘𝑛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𝑘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</m:oMath>
                </a14:m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marR="0" indent="-28575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备注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：若工序参数总体本身非正态分布或多工序参数等其他情况，需要对数据进行转换，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indent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     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转换为正态后再计算工序能力指数，或采用分位点、多变量工序指数等其他方法来度量工序能力。</a:t>
                </a:r>
                <a:endPara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重庆卓越工程师学院241"/>
          <p:cNvPicPr>
            <a:picLocks noChangeAspect="1"/>
          </p:cNvPicPr>
          <p:nvPr/>
        </p:nvPicPr>
        <p:blipFill>
          <a:blip r:embed="rId1">
            <a:alphaModFix amt="15000"/>
            <a:grayscl/>
          </a:blip>
          <a:srcRect t="6829" b="8582"/>
          <a:stretch>
            <a:fillRect/>
          </a:stretch>
        </p:blipFill>
        <p:spPr>
          <a:xfrm>
            <a:off x="1905" y="0"/>
            <a:ext cx="12191365" cy="6858635"/>
          </a:xfrm>
          <a:prstGeom prst="rect">
            <a:avLst/>
          </a:prstGeom>
        </p:spPr>
      </p:pic>
      <p:pic>
        <p:nvPicPr>
          <p:cNvPr id="21" name="图片 20" descr="资源 3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" y="301625"/>
            <a:ext cx="2326640" cy="439420"/>
          </a:xfrm>
          <a:prstGeom prst="rect">
            <a:avLst/>
          </a:prstGeom>
        </p:spPr>
      </p:pic>
      <p:sp>
        <p:nvSpPr>
          <p:cNvPr id="6155" name="矩形 11"/>
          <p:cNvSpPr>
            <a:spLocks noChangeArrowheads="1"/>
          </p:cNvSpPr>
          <p:nvPr/>
        </p:nvSpPr>
        <p:spPr bwMode="auto">
          <a:xfrm>
            <a:off x="4335780" y="2736215"/>
            <a:ext cx="56565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ln w="22225">
                  <a:noFill/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PART 03</a:t>
            </a:r>
            <a:endParaRPr lang="en-US" altLang="zh-CN" b="1" dirty="0">
              <a:ln w="22225">
                <a:noFill/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产品过程</a:t>
            </a: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控制</a:t>
            </a:r>
            <a:endParaRPr lang="zh-CN" altLang="en-US" sz="36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971290" y="2366645"/>
            <a:ext cx="1499235" cy="23094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89" h="4096">
                <a:moveTo>
                  <a:pt x="0" y="0"/>
                </a:moveTo>
                <a:lnTo>
                  <a:pt x="2589" y="0"/>
                </a:lnTo>
                <a:lnTo>
                  <a:pt x="2589" y="601"/>
                </a:lnTo>
                <a:lnTo>
                  <a:pt x="2451" y="601"/>
                </a:lnTo>
                <a:lnTo>
                  <a:pt x="2451" y="128"/>
                </a:lnTo>
                <a:lnTo>
                  <a:pt x="140" y="128"/>
                </a:lnTo>
                <a:lnTo>
                  <a:pt x="140" y="3985"/>
                </a:lnTo>
                <a:lnTo>
                  <a:pt x="2451" y="3985"/>
                </a:lnTo>
                <a:lnTo>
                  <a:pt x="2451" y="3221"/>
                </a:lnTo>
                <a:lnTo>
                  <a:pt x="2589" y="3221"/>
                </a:lnTo>
                <a:lnTo>
                  <a:pt x="2589" y="4096"/>
                </a:lnTo>
                <a:lnTo>
                  <a:pt x="0" y="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5533547" y="2707797"/>
            <a:ext cx="306705" cy="2520000"/>
          </a:xfrm>
          <a:prstGeom prst="rect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rgbClr val="5E2688">
                  <a:alpha val="100000"/>
                </a:srgbClr>
              </a:gs>
              <a:gs pos="49000">
                <a:srgbClr val="7B32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25950" y="3799205"/>
            <a:ext cx="2247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36745" y="4191000"/>
            <a:ext cx="329565" cy="36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919460" y="6193155"/>
            <a:ext cx="806450" cy="363220"/>
            <a:chOff x="17196" y="9753"/>
            <a:chExt cx="1270" cy="572"/>
          </a:xfrm>
        </p:grpSpPr>
        <p:sp>
          <p:nvSpPr>
            <p:cNvPr id="25" name="任意多边形 24"/>
            <p:cNvSpPr/>
            <p:nvPr/>
          </p:nvSpPr>
          <p:spPr>
            <a:xfrm rot="18900000">
              <a:off x="17896" y="9755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8900000">
              <a:off x="17556" y="9754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8900000">
              <a:off x="17196" y="9753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6400800" y="2915285"/>
          <a:ext cx="5295900" cy="200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5410200" imgH="2166620" progId="Paint.Picture">
                  <p:embed/>
                </p:oleObj>
              </mc:Choice>
              <mc:Fallback>
                <p:oleObj name="" r:id="rId2" imgW="5410200" imgH="216662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0800" y="2915285"/>
                        <a:ext cx="5295900" cy="200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4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14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产品过程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Shewhart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控制图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Shewhart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控制图是实施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SPC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过程中判断生产过程是否处于统计受控状态的基本工具，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其中使用最为广泛的为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均值控制图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标准差控制图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marL="342900" marR="0" indent="-34290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均值控制图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algn="just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在均值控制图中，包含有三条水平线，分别是：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algn="just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UCL(Upper Control Limit)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表示上控制限；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algn="just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LCL(Lower Control Limit)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表示下控制限，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algn="just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CL(Center Line)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或者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Avg(Average)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表示中心线。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algn="just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对于各批次的样本数据，用折线连接每批次的均值，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algn="just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从而得到反映不同批次数据均值波动情况的折线图。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6400800" y="2915285"/>
          <a:ext cx="5295900" cy="200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5410200" imgH="2166620" progId="Paint.Picture">
                  <p:embed/>
                </p:oleObj>
              </mc:Choice>
              <mc:Fallback>
                <p:oleObj name="" r:id="rId2" imgW="5410200" imgH="216662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0800" y="2915285"/>
                        <a:ext cx="5295900" cy="200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4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14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产品过程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Shewhart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控制图</a:t>
                </a: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>
                    <a:latin typeface="楷体" panose="02010609060101010101" pitchFamily="49" charset="-122"/>
                    <a:ea typeface="楷体" panose="02010609060101010101" pitchFamily="49" charset="-122"/>
                    <a:cs typeface="楷体" panose="02010609060101010101" pitchFamily="49" charset="-122"/>
                    <a:sym typeface="+mn-ea"/>
                  </a:rPr>
                  <a:t>  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Shewhart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控制图是实施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SPC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过程中判断生产过程是否处于统计受控状态的基本工具，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其中使用最为广泛的为</a:t>
                </a: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均值控制图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和</a:t>
                </a: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标准差控制图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marL="342900" marR="0" indent="-342900" defTabSz="914400"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均值控制图</a:t>
                </a:r>
                <a:endParaRPr lang="zh-CN" altLang="en-US" b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假定工艺参数服从正态分布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~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𝑋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的取值落在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±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3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的概率为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99.73%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因此可以采用如下的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“3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𝜎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准则来确定均值控制图</a:t>
                </a:r>
                <a:endParaRPr lang="zh-CN" altLang="en-US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的中心线以及上下控制限：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indent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𝑈𝐶𝐿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3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;    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𝐶𝐿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 ;     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𝐿𝐶𝐿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3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𝜎</m:t>
                    </m:r>
                  </m:oMath>
                </a14:m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algn="just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我国标准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“GB/T 4091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常规控制图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(2001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版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”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规定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algn="just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采用上述法则来计算控制限。</a:t>
                </a: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14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产品过程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Shewhart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控制图</a:t>
                </a: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>
                    <a:latin typeface="楷体" panose="02010609060101010101" pitchFamily="49" charset="-122"/>
                    <a:ea typeface="楷体" panose="02010609060101010101" pitchFamily="49" charset="-122"/>
                    <a:cs typeface="楷体" panose="02010609060101010101" pitchFamily="49" charset="-122"/>
                    <a:sym typeface="+mn-ea"/>
                  </a:rPr>
                  <a:t>  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Shewhart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控制图是实施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SPC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过程中判断生产过程是否处于统计受控状态的基本工具，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其中使用最为广泛的为</a:t>
                </a: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均值控制图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和</a:t>
                </a: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标准差控制图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marL="342900" marR="0" indent="-342900" defTabSz="914400"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均值控制图</a:t>
                </a:r>
                <a:endParaRPr lang="zh-CN" altLang="en-US" b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若假定在某工序中连续采集了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𝑘</m:t>
                    </m:r>
                  </m:oMath>
                </a14:m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批工艺参数样本数据，每批次有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个数据，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批次的第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𝑗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个数据，用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表示个各批次所有数据的样本均值，</a:t>
                </a:r>
                <a:endParaRPr lang="zh-CN" altLang="en-US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表示各个批次数据标准偏差的算数平均值，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表示组内均值，即：</a:t>
                </a:r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algn="ctr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𝜇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𝑘𝑛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algn="ctr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acc>
                              <m:ac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,</a:t>
                </a:r>
                <a:endPara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algn="ctr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</a:rPr>
                                      <m:t>(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14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产品过程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Shewhart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控制图</a:t>
                </a: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>
                    <a:latin typeface="楷体" panose="02010609060101010101" pitchFamily="49" charset="-122"/>
                    <a:ea typeface="楷体" panose="02010609060101010101" pitchFamily="49" charset="-122"/>
                    <a:cs typeface="楷体" panose="02010609060101010101" pitchFamily="49" charset="-122"/>
                    <a:sym typeface="+mn-ea"/>
                  </a:rPr>
                  <a:t>  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Shewhart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控制图是实施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SPC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过程中判断生产过程是否处于统计受控状态的基本工具，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其中使用最为广泛的为</a:t>
                </a: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均值控制图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和</a:t>
                </a: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标准差控制图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marL="342900" marR="0" indent="-342900" defTabSz="914400"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均值控制图</a:t>
                </a:r>
                <a:endParaRPr lang="zh-CN" altLang="en-US" b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此时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在实际操作中，均值控制限常用如下公式估算：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algn="ctr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 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𝑈𝐶𝐿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=</m:t>
                      </m:r>
                      <m:acc>
                        <m:acc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∙ </m:t>
                      </m:r>
                      <m:acc>
                        <m:acc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𝑠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algn="ctr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𝐶𝐿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𝜇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                    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algn="ctr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𝐿𝐶𝐿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=</m:t>
                      </m:r>
                      <m:acc>
                        <m:acc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</a:rPr>
                        <m:t>∙ </m:t>
                      </m:r>
                      <m:acc>
                        <m:acc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为只依赖于每批次样本数据数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的常数，可查表得到。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rcRect t="45402"/>
          <a:stretch>
            <a:fillRect/>
          </a:stretch>
        </p:blipFill>
        <p:spPr>
          <a:xfrm>
            <a:off x="635" y="3114040"/>
            <a:ext cx="12192000" cy="3743960"/>
          </a:xfrm>
          <a:prstGeom prst="rect">
            <a:avLst/>
          </a:prstGeom>
        </p:spPr>
      </p:pic>
      <p:pic>
        <p:nvPicPr>
          <p:cNvPr id="23" name="图片 22" descr="学院照片"/>
          <p:cNvPicPr>
            <a:picLocks noChangeAspect="1"/>
          </p:cNvPicPr>
          <p:nvPr/>
        </p:nvPicPr>
        <p:blipFill>
          <a:blip r:embed="rId1"/>
          <a:srcRect t="57237"/>
          <a:stretch>
            <a:fillRect/>
          </a:stretch>
        </p:blipFill>
        <p:spPr>
          <a:xfrm>
            <a:off x="0" y="-12700"/>
            <a:ext cx="12192635" cy="293243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35" y="2367915"/>
            <a:ext cx="12192000" cy="748665"/>
          </a:xfrm>
          <a:prstGeom prst="rect">
            <a:avLst/>
          </a:prstGeom>
          <a:gradFill>
            <a:gsLst>
              <a:gs pos="77000">
                <a:srgbClr val="583FA8"/>
              </a:gs>
              <a:gs pos="43000">
                <a:srgbClr val="7B32B2"/>
              </a:gs>
              <a:gs pos="0">
                <a:srgbClr val="5E2688">
                  <a:alpha val="100000"/>
                </a:srgbClr>
              </a:gs>
              <a:gs pos="100000">
                <a:srgbClr val="401A5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054475" y="2484120"/>
            <a:ext cx="40640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  </a:t>
            </a:r>
            <a:r>
              <a:rPr lang="zh-CN" altLang="en-US" sz="26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目</a:t>
            </a:r>
            <a:r>
              <a:rPr lang="en-US" altLang="zh-CN" sz="26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</a:t>
            </a:r>
            <a:r>
              <a:rPr lang="zh-CN" altLang="en-US" sz="26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录</a:t>
            </a:r>
            <a:r>
              <a:rPr lang="en-US" alt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——</a:t>
            </a:r>
            <a:endParaRPr lang="en-US" altLang="zh-CN" sz="2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4" name="表格 33"/>
          <p:cNvGraphicFramePr/>
          <p:nvPr>
            <p:custDataLst>
              <p:tags r:id="rId2"/>
            </p:custDataLst>
          </p:nvPr>
        </p:nvGraphicFramePr>
        <p:xfrm>
          <a:off x="2256155" y="3114040"/>
          <a:ext cx="8747125" cy="1429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45"/>
                <a:gridCol w="2550795"/>
                <a:gridCol w="1849120"/>
                <a:gridCol w="1612265"/>
              </a:tblGrid>
              <a:tr h="14293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01</a:t>
                      </a:r>
                      <a:endParaRPr lang="en-US" altLang="zh-CN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产品质量管理</a:t>
                      </a: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概述</a:t>
                      </a:r>
                      <a:endParaRPr lang="zh-CN" altLang="en-US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anchor="ctr">
                    <a:lnL>
                      <a:noFill/>
                    </a:lnL>
                    <a:lnR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02</a:t>
                      </a:r>
                      <a:endParaRPr lang="en-US" altLang="zh-CN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产品工序能力</a:t>
                      </a: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指数</a:t>
                      </a:r>
                      <a:endParaRPr lang="zh-CN" altLang="en-US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  <a:sym typeface="+mn-ea"/>
                      </a:endParaRPr>
                    </a:p>
                  </a:txBody>
                  <a:tcPr anchor="ctr">
                    <a:lnL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L>
                    <a:lnR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03</a:t>
                      </a:r>
                      <a:endParaRPr lang="en-US" altLang="zh-CN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产品过程</a:t>
                      </a: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控制</a:t>
                      </a:r>
                      <a:endParaRPr lang="zh-CN" altLang="en-US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  <a:sym typeface="+mn-ea"/>
                      </a:endParaRPr>
                    </a:p>
                  </a:txBody>
                  <a:tcPr anchor="ctr">
                    <a:lnL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L>
                    <a:lnR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04 </a:t>
                      </a:r>
                      <a:endParaRPr lang="en-US" altLang="zh-CN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项目</a:t>
                      </a: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要求</a:t>
                      </a:r>
                      <a:endParaRPr lang="zh-CN" altLang="en-US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  <a:sym typeface="+mn-ea"/>
                      </a:endParaRPr>
                    </a:p>
                  </a:txBody>
                  <a:tcPr anchor="ctr">
                    <a:lnL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L>
                    <a:lnR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7820025" y="2653030"/>
          <a:ext cx="3546475" cy="279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3543300" imgH="2795905" progId="Paint.Picture">
                  <p:embed/>
                </p:oleObj>
              </mc:Choice>
              <mc:Fallback>
                <p:oleObj name="" r:id="rId2" imgW="3543300" imgH="279590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20025" y="2653030"/>
                        <a:ext cx="3546475" cy="279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4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14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产品过程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Shewhart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控制图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Shewhart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控制图是实施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SPC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过程中判断生产过程是否处于统计受控状态的基本工具，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其中使用最为广泛的为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均值控制图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标准差控制图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marL="342900" marR="0" indent="-34290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标准差控制图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标准差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控制图的结构与均值控制图非常类似，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也是由中心线以及上下控制限构成。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只是图中的数据点描述的每批次数据的标准偏差，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因此可用于定量判断不同批次数据的标准偏差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数据的波动性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在变化中是否存在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异常因素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5939790" y="2639060"/>
          <a:ext cx="5826760" cy="309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8158480" imgH="5243195" progId="Paint.Picture">
                  <p:embed/>
                </p:oleObj>
              </mc:Choice>
              <mc:Fallback>
                <p:oleObj name="" r:id="rId2" imgW="8158480" imgH="524319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9790" y="2639060"/>
                        <a:ext cx="5826760" cy="3091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4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14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产品过程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Shewhart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控制图</a:t>
                </a: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>
                    <a:latin typeface="楷体" panose="02010609060101010101" pitchFamily="49" charset="-122"/>
                    <a:ea typeface="楷体" panose="02010609060101010101" pitchFamily="49" charset="-122"/>
                    <a:cs typeface="楷体" panose="02010609060101010101" pitchFamily="49" charset="-122"/>
                    <a:sym typeface="+mn-ea"/>
                  </a:rPr>
                  <a:t>  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Shewhart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控制图是实施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SPC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过程中判断生产过程是否处于统计受控状态的基本工具，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其中使用最为广泛的为</a:t>
                </a: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均值控制图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和</a:t>
                </a: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标准差控制图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marL="342900" marR="0" indent="-342900" defTabSz="914400"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标准差控制图</a:t>
                </a:r>
                <a:endParaRPr lang="zh-CN" altLang="en-US" b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类似于均值控制图，在实际操作中，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常用如下公式估算其中心线以及上下控制限：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en-US" altLang="zh-CN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𝑈𝐶𝐿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𝑈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∙ </m:t>
                    </m:r>
                    <m:acc>
                      <m:acc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;  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𝐶𝐿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; 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𝐿𝐶𝐿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∙</m:t>
                    </m:r>
                    <m:acc>
                      <m:acc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</m:oMath>
                </a14:m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𝑈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为只依赖于每批次样本数据数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的常数，</a:t>
                </a:r>
                <a:endParaRPr lang="zh-CN" altLang="en-US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可查表得到。</a:t>
                </a:r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defRPr/>
                </a:pPr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7945755" y="2616200"/>
          <a:ext cx="3342640" cy="162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4871720" imgH="1623695" progId="Paint.Picture">
                  <p:embed/>
                </p:oleObj>
              </mc:Choice>
              <mc:Fallback>
                <p:oleObj name="" r:id="rId2" imgW="4871720" imgH="162369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45755" y="2616200"/>
                        <a:ext cx="3342640" cy="162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4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14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产品过程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Shewhart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控制图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如何根据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Shewhart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控制图判断产品生产过程是否受控呢？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常见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的八大规则：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规则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：控制图上有一个点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对应某个批次数据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位于控制限以外；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规则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：连续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个点落在中心线同一侧；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规则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：连续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个点递增或者递减；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规则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：连续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14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个点交替上下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7945755" y="2616200"/>
          <a:ext cx="3342640" cy="162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4871720" imgH="1623695" progId="Paint.Picture">
                  <p:embed/>
                </p:oleObj>
              </mc:Choice>
              <mc:Fallback>
                <p:oleObj name="" r:id="rId2" imgW="4871720" imgH="162369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45755" y="2616200"/>
                        <a:ext cx="3342640" cy="162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4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14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产品过程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Shewhart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控制图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如何根据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Shewhart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控制图判断产品生产过程是否受控呢？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常见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的八大规则：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规则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：连续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个点中有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个点落在中心线同侧的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区以外；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规则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：连续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个点中有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个点落在中心线同侧的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区以外；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规则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7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：连续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个点落在中心线两侧的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区；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规则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：连续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个点落在中心线两侧且无一点在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区以内。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备注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：上述规则适应于均值控制图和方差控制图，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indent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      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最终目的是识别产品生产过程是否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indent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仅仅受到了随机因素的影响。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重庆卓越工程师学院241"/>
          <p:cNvPicPr>
            <a:picLocks noChangeAspect="1"/>
          </p:cNvPicPr>
          <p:nvPr/>
        </p:nvPicPr>
        <p:blipFill>
          <a:blip r:embed="rId1">
            <a:alphaModFix amt="15000"/>
            <a:grayscl/>
          </a:blip>
          <a:srcRect t="6829" b="8582"/>
          <a:stretch>
            <a:fillRect/>
          </a:stretch>
        </p:blipFill>
        <p:spPr>
          <a:xfrm>
            <a:off x="1905" y="0"/>
            <a:ext cx="12191365" cy="6858635"/>
          </a:xfrm>
          <a:prstGeom prst="rect">
            <a:avLst/>
          </a:prstGeom>
        </p:spPr>
      </p:pic>
      <p:pic>
        <p:nvPicPr>
          <p:cNvPr id="21" name="图片 20" descr="资源 3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" y="301625"/>
            <a:ext cx="2326640" cy="439420"/>
          </a:xfrm>
          <a:prstGeom prst="rect">
            <a:avLst/>
          </a:prstGeom>
        </p:spPr>
      </p:pic>
      <p:sp>
        <p:nvSpPr>
          <p:cNvPr id="6155" name="矩形 11"/>
          <p:cNvSpPr>
            <a:spLocks noChangeArrowheads="1"/>
          </p:cNvSpPr>
          <p:nvPr/>
        </p:nvSpPr>
        <p:spPr bwMode="auto">
          <a:xfrm>
            <a:off x="4335780" y="2736215"/>
            <a:ext cx="56565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ln w="22225">
                  <a:noFill/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PART 04</a:t>
            </a:r>
            <a:endParaRPr lang="en-US" altLang="zh-CN" b="1" dirty="0">
              <a:ln w="22225">
                <a:noFill/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项目</a:t>
            </a: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要求</a:t>
            </a:r>
            <a:endParaRPr lang="zh-CN" altLang="en-US" sz="36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971290" y="2366645"/>
            <a:ext cx="1499235" cy="23094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89" h="4096">
                <a:moveTo>
                  <a:pt x="0" y="0"/>
                </a:moveTo>
                <a:lnTo>
                  <a:pt x="2589" y="0"/>
                </a:lnTo>
                <a:lnTo>
                  <a:pt x="2589" y="601"/>
                </a:lnTo>
                <a:lnTo>
                  <a:pt x="2451" y="601"/>
                </a:lnTo>
                <a:lnTo>
                  <a:pt x="2451" y="128"/>
                </a:lnTo>
                <a:lnTo>
                  <a:pt x="140" y="128"/>
                </a:lnTo>
                <a:lnTo>
                  <a:pt x="140" y="3985"/>
                </a:lnTo>
                <a:lnTo>
                  <a:pt x="2451" y="3985"/>
                </a:lnTo>
                <a:lnTo>
                  <a:pt x="2451" y="3221"/>
                </a:lnTo>
                <a:lnTo>
                  <a:pt x="2589" y="3221"/>
                </a:lnTo>
                <a:lnTo>
                  <a:pt x="2589" y="4096"/>
                </a:lnTo>
                <a:lnTo>
                  <a:pt x="0" y="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5533547" y="2707797"/>
            <a:ext cx="306705" cy="2520000"/>
          </a:xfrm>
          <a:prstGeom prst="rect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rgbClr val="5E2688">
                  <a:alpha val="100000"/>
                </a:srgbClr>
              </a:gs>
              <a:gs pos="49000">
                <a:srgbClr val="7B32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25950" y="3799205"/>
            <a:ext cx="2247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36745" y="4191000"/>
            <a:ext cx="329565" cy="36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919460" y="6193155"/>
            <a:ext cx="806450" cy="363220"/>
            <a:chOff x="17196" y="9753"/>
            <a:chExt cx="1270" cy="572"/>
          </a:xfrm>
        </p:grpSpPr>
        <p:sp>
          <p:nvSpPr>
            <p:cNvPr id="25" name="任意多边形 24"/>
            <p:cNvSpPr/>
            <p:nvPr/>
          </p:nvSpPr>
          <p:spPr>
            <a:xfrm rot="18900000">
              <a:off x="17896" y="9755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8900000">
              <a:off x="17556" y="9754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8900000">
              <a:off x="17196" y="9753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要求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indent="-28575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产品质量管理项目要求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indent="0" defTabSz="914400"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首先收集实际数据或者用软件生成模拟数据，要求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组以上，每组至少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个以上样本；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数据描述性统计分析：均值，方差，极差，直方图等等指标；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数据正态性检验，以及总体均值检验；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数据工序能力指数计算和评估；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均值控制图和方差控制图描绘。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作结论：工艺水平如何；生产过程是否处于统计受控状态。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参考文献：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贾新章等，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统计过程控制理论与实践，电子工业出版社，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2017.11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卓越工程师学院VI（临时）2-2-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-25400"/>
            <a:ext cx="12205335" cy="6883400"/>
          </a:xfrm>
          <a:prstGeom prst="rect">
            <a:avLst/>
          </a:prstGeom>
        </p:spPr>
      </p:pic>
      <p:sp>
        <p:nvSpPr>
          <p:cNvPr id="6153" name="矩形 8"/>
          <p:cNvSpPr>
            <a:spLocks noChangeArrowheads="1"/>
          </p:cNvSpPr>
          <p:nvPr/>
        </p:nvSpPr>
        <p:spPr bwMode="auto">
          <a:xfrm>
            <a:off x="4387215" y="3094990"/>
            <a:ext cx="3405505" cy="668020"/>
          </a:xfrm>
          <a:prstGeom prst="rect">
            <a:avLst/>
          </a:prstGeom>
          <a:noFill/>
          <a:ln>
            <a:noFill/>
          </a:ln>
          <a:effectLst>
            <a:innerShdw blurRad="254000" dist="12700">
              <a:prstClr val="black"/>
            </a:innerShdw>
            <a:reflection stA="20000" endA="300" endPos="70000" dir="5400000" sy="-100000" algn="bl" rotWithShape="0"/>
          </a:effectLst>
          <a:scene3d>
            <a:camera prst="orthographicFront"/>
            <a:lightRig rig="threePt" dir="t"/>
          </a:scene3d>
          <a:sp3d extrusionH="889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ctr">
              <a:lnSpc>
                <a:spcPts val="4500"/>
              </a:lnSpc>
              <a:spcBef>
                <a:spcPct val="0"/>
              </a:spcBef>
              <a:buNone/>
            </a:pPr>
            <a:r>
              <a:rPr lang="en-US" sz="5600" b="1" dirty="0">
                <a:solidFill>
                  <a:schemeClr val="bg2"/>
                </a:solidFill>
                <a:sym typeface="+mn-ea"/>
              </a:rPr>
              <a:t>THANKS</a:t>
            </a:r>
            <a:endParaRPr lang="en-US" sz="5600" b="1" dirty="0">
              <a:solidFill>
                <a:schemeClr val="bg2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62560" y="20434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514965" y="264795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2"/>
                </a:solidFill>
              </a:rPr>
              <a:t>CQEIE 2022</a:t>
            </a:r>
            <a:endParaRPr lang="en-US" altLang="zh-CN" sz="1600" dirty="0">
              <a:solidFill>
                <a:schemeClr val="bg2"/>
              </a:solidFill>
            </a:endParaRPr>
          </a:p>
        </p:txBody>
      </p:sp>
      <p:pic>
        <p:nvPicPr>
          <p:cNvPr id="4" name="图片 3" descr="资源 13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219710"/>
            <a:ext cx="2256790" cy="4279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重庆卓越工程师学院241"/>
          <p:cNvPicPr>
            <a:picLocks noChangeAspect="1"/>
          </p:cNvPicPr>
          <p:nvPr/>
        </p:nvPicPr>
        <p:blipFill>
          <a:blip r:embed="rId1">
            <a:alphaModFix amt="15000"/>
            <a:grayscl/>
          </a:blip>
          <a:srcRect t="6829" b="8582"/>
          <a:stretch>
            <a:fillRect/>
          </a:stretch>
        </p:blipFill>
        <p:spPr>
          <a:xfrm>
            <a:off x="1905" y="0"/>
            <a:ext cx="12191365" cy="6858635"/>
          </a:xfrm>
          <a:prstGeom prst="rect">
            <a:avLst/>
          </a:prstGeom>
        </p:spPr>
      </p:pic>
      <p:pic>
        <p:nvPicPr>
          <p:cNvPr id="21" name="图片 20" descr="资源 3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" y="301625"/>
            <a:ext cx="2326640" cy="439420"/>
          </a:xfrm>
          <a:prstGeom prst="rect">
            <a:avLst/>
          </a:prstGeom>
        </p:spPr>
      </p:pic>
      <p:sp>
        <p:nvSpPr>
          <p:cNvPr id="6155" name="矩形 11"/>
          <p:cNvSpPr>
            <a:spLocks noChangeArrowheads="1"/>
          </p:cNvSpPr>
          <p:nvPr/>
        </p:nvSpPr>
        <p:spPr bwMode="auto">
          <a:xfrm>
            <a:off x="4335780" y="2736215"/>
            <a:ext cx="56565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ln w="22225">
                  <a:noFill/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 01</a:t>
            </a:r>
            <a:endParaRPr lang="en-US" altLang="zh-CN" b="1" dirty="0">
              <a:ln w="22225">
                <a:noFill/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产品质量</a:t>
            </a: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管理概述</a:t>
            </a:r>
            <a:endParaRPr lang="zh-CN" altLang="en-US" sz="36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971290" y="2366645"/>
            <a:ext cx="1499235" cy="23094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89" h="4096">
                <a:moveTo>
                  <a:pt x="0" y="0"/>
                </a:moveTo>
                <a:lnTo>
                  <a:pt x="2589" y="0"/>
                </a:lnTo>
                <a:lnTo>
                  <a:pt x="2589" y="601"/>
                </a:lnTo>
                <a:lnTo>
                  <a:pt x="2451" y="601"/>
                </a:lnTo>
                <a:lnTo>
                  <a:pt x="2451" y="128"/>
                </a:lnTo>
                <a:lnTo>
                  <a:pt x="140" y="128"/>
                </a:lnTo>
                <a:lnTo>
                  <a:pt x="140" y="3985"/>
                </a:lnTo>
                <a:lnTo>
                  <a:pt x="2451" y="3985"/>
                </a:lnTo>
                <a:lnTo>
                  <a:pt x="2451" y="3221"/>
                </a:lnTo>
                <a:lnTo>
                  <a:pt x="2589" y="3221"/>
                </a:lnTo>
                <a:lnTo>
                  <a:pt x="2589" y="4096"/>
                </a:lnTo>
                <a:lnTo>
                  <a:pt x="0" y="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5533547" y="2707797"/>
            <a:ext cx="306705" cy="2520000"/>
          </a:xfrm>
          <a:prstGeom prst="rect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rgbClr val="5E2688">
                  <a:alpha val="100000"/>
                </a:srgbClr>
              </a:gs>
              <a:gs pos="49000">
                <a:srgbClr val="7B32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25950" y="3799205"/>
            <a:ext cx="2247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36745" y="4191000"/>
            <a:ext cx="329565" cy="36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919460" y="6193155"/>
            <a:ext cx="806450" cy="363220"/>
            <a:chOff x="17196" y="9753"/>
            <a:chExt cx="1270" cy="572"/>
          </a:xfrm>
        </p:grpSpPr>
        <p:sp>
          <p:nvSpPr>
            <p:cNvPr id="25" name="任意多边形 24"/>
            <p:cNvSpPr/>
            <p:nvPr/>
          </p:nvSpPr>
          <p:spPr>
            <a:xfrm rot="18900000">
              <a:off x="17896" y="9755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8900000">
              <a:off x="17556" y="9754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8900000">
              <a:off x="17196" y="9753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225" y="204470"/>
            <a:ext cx="2990850" cy="418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产品质量管理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概述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744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产品质量管理的核心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目标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现代产品质量管理，核心目标有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两个：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第一，评价产品的工艺水平如何，即产品质量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如何？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第二，评价产品的生产过程是否受控，即产品可靠性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如何？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统计过程控制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(Statistical Process Control, SPC)</a:t>
                </a:r>
                <a:endParaRPr lang="en-US" altLang="zh-CN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   SPC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是一种基于概率统计的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过程控制方法，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1924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年美国贝尔实验室的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Shewhart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博士提出控制图，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标志着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产品统计质量控制的正式起点。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作为现代质量管理的重要方法，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SPC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广泛应用于现代制造过程的质量控制。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   20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实际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80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年代，国际上半导体制造过程已经普遍采用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SPC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技术提升产品合格率和可靠性。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比如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Motorola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公司提出并在美国通用电器公司等广泛应用的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Arial" panose="020B0604020202020204" pitchFamily="34" charset="0"/>
                      </a:rPr>
                      <m:t>𝜎</m:t>
                    </m:r>
                  </m:oMath>
                </a14:m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管理，其主要技术基础就是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SPC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理论。</a:t>
                </a:r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744210"/>
              </a:xfrm>
              <a:prstGeom prst="rect">
                <a:avLst/>
              </a:prstGeom>
              <a:blipFill rotWithShape="1">
                <a:blip r:embed="rId4"/>
                <a:stretch>
                  <a:fillRect b="-1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225" y="204470"/>
            <a:ext cx="2990850" cy="418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产品质量管理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概述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74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产品质量管理的核心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目标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从现代质量控制的角度看，一方面要求产品质量好，另一方面还要求可靠性高。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产品工序能力指数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(Cpk)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一方面，通常借助于工序能力指数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(Process Capability index, Cp or Cpk)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来描述生产线是否具有较高的工艺水平能否生产出质量好的产品；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产品过程控制图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(Shewhart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控制图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通过连续采集工艺参数数据，并利用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Shewhart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控制图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来定量分析和度量生产线的运行过程处于统计受控状态。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225" y="204470"/>
            <a:ext cx="2990850" cy="418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产品质量管理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概述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74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产品质量的核心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要素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产品质量是否合格，主要取决于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5M1E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，即人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(Man)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，机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(Machine)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，料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(Material)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，法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(Method)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测量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(Measurement)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以及环境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(Environment)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，这些因素可能受到随机因素和异常因素的影响。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随机因素是客观存在甚至不可避免的，而异常因素是可以识别和解决的。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生产过程是否处于统计受控状态，取决于生产过程是否存在异常因素导致产品质量的起伏变化。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值得注意的是，产品加工质量是否满足规范要求，并不一定表明生产工艺过程必然处于统计受控状态！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同样地，仅有部分产品不符合规范，也并不意味着生产过程失控。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备注：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产品加工结果是否满足加工规范要求，反应的是工艺水平的高低；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而工艺是否受控，反应的是生产过程是否存在异常因素。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    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二者的关系，可能存在四种情况。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225" y="204470"/>
            <a:ext cx="2990850" cy="418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产品质量管理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概述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74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产品工艺水平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产品生成过程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情况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：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生产过程受控，且产品合格率高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工艺水平高，产品成品率就高；如果同时生产过程也处于统计受控状态，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则表明这种高水平工艺能一直保持正常发挥，能持续地生产合格的产品。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实施统计质量控制，也是要求生产过程中同时实施两项技术，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既保证工艺水平高，又保证过程统计受控。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实际上，许多公司在采购产品时，一方面要求供货方提供的产品合格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基本要求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；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另一方面也要求提供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Cpk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以及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SPC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数据，以表明合格的产品时从统计受控状态下生产出来的，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而不是在失控状态下通过百里挑一的方式挑选出来的合格产品。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225" y="204470"/>
            <a:ext cx="2990850" cy="418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产品质量管理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概述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74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产品工艺水平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产品生成过程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情况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：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生产过程失控，但产品合格率高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好的失控：产品工艺参数越来越好；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坏的失控：产品生产过程失控，但是产品仍然合格听起来不可思议，实际上时可能发生的。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比如用一台高精度车床，生产一批容差范围很宽的零件，即使生产过程出现失控，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车床受到异常因素影响运行不太正常，加工的零件也有可能满足要求。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此时，仍然需要查找失控原因，解决问题，恢复受控状态，这样产品质量必然更有保障。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类似于一个学习能力很强的天才，在正常情况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受控状态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下，由于受到随机因素影响，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虽然不可能每次考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100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分，但总是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90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分以上；但是如果受到身体原因或早恋等影响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失控状态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考试成绩突然变成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70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分左右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如果以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60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分为合格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，此时尽快仍然成绩合格，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但是也需要查找引起失控原因，解决问题，以恢复高水平发挥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恢复受控状态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225" y="204470"/>
            <a:ext cx="2990850" cy="418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产品质量管理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概述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74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产品工艺水平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产品生成过程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情况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：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生产过程受控，但产品次品率高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比如用一台精密度较差的车床，加工一批精度要求很高的零件，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尽管车床运行状态受控，加工出来的零件仍然有可能部分不满足要求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面对这种情况，就需要查找工序能力指数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Cpk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偏低的原因，针对性地采取措施，才能提高产品合格率。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产品工艺水平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&amp;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产品生成过程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情况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4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：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生产过程失控，且产品次品率高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有可能工艺水平本身较高，但是由于严重失控，导致次品率高；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另一种可能是工艺水平本身就不高，再加上失控影响，次品率必然很高。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此时，需要首先基于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SPC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技术查找导致失控的异常因素，恢复受控，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然后根据受控情况下的产品工艺数据，分析是否有需要采取措施提高工艺水平。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p="http://schemas.openxmlformats.org/presentationml/2006/main">
  <p:tag name="TABLE_ENDDRAG_ORIGIN_RECT" val="688*112"/>
  <p:tag name="TABLE_ENDDRAG_RECT" val="196*245*688*112"/>
</p:tagLst>
</file>

<file path=ppt/tags/tag12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1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2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3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4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7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8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9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5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6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5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6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5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8.xml><?xml version="1.0" encoding="utf-8"?>
<p:tagLst xmlns:p="http://schemas.openxmlformats.org/presentationml/2006/main">
  <p:tag name="COMMONDATA" val="eyJoZGlkIjoiMDNkYWQ3YWZkNTY0YzMzMTBjNjc3ZTU0YTFmOGIwNzAifQ=="/>
  <p:tag name="KSO_WPP_MARK_KEY" val="b5c56b66-cd29-4b67-9091-c691de5261bf"/>
  <p:tag name="commondata" val="eyJoZGlkIjoiNDM2ZDgxZGUzYWIzMGIxNjAzNjVjMTlmOGMxMDAyODMifQ==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B2886"/>
      </a:accent1>
      <a:accent2>
        <a:srgbClr val="DFE3F1"/>
      </a:accent2>
      <a:accent3>
        <a:srgbClr val="71299F"/>
      </a:accent3>
      <a:accent4>
        <a:srgbClr val="FFBA55"/>
      </a:accent4>
      <a:accent5>
        <a:srgbClr val="F18870"/>
      </a:accent5>
      <a:accent6>
        <a:srgbClr val="EC5F74"/>
      </a:accent6>
      <a:hlink>
        <a:srgbClr val="7030A0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6151</Words>
  <Application>WPS 演示</Application>
  <PresentationFormat>宽屏</PresentationFormat>
  <Paragraphs>333</Paragraphs>
  <Slides>26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26</vt:i4>
      </vt:variant>
    </vt:vector>
  </HeadingPairs>
  <TitlesOfParts>
    <vt:vector size="46" baseType="lpstr">
      <vt:lpstr>Arial</vt:lpstr>
      <vt:lpstr>宋体</vt:lpstr>
      <vt:lpstr>Wingdings</vt:lpstr>
      <vt:lpstr>Wingdings</vt:lpstr>
      <vt:lpstr>微软雅黑</vt:lpstr>
      <vt:lpstr>楷体</vt:lpstr>
      <vt:lpstr>Times New Roman</vt:lpstr>
      <vt:lpstr>Cambria Math</vt:lpstr>
      <vt:lpstr>MS Mincho</vt:lpstr>
      <vt:lpstr>Segoe Print</vt:lpstr>
      <vt:lpstr>Arial Unicode MS</vt:lpstr>
      <vt:lpstr>Calibri</vt:lpstr>
      <vt:lpstr>Office 主题​​</vt:lpstr>
      <vt:lpstr>2_Office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杨芷仪</dc:creator>
  <cp:lastModifiedBy>Owen</cp:lastModifiedBy>
  <cp:revision>782</cp:revision>
  <dcterms:created xsi:type="dcterms:W3CDTF">2019-06-19T02:08:00Z</dcterms:created>
  <dcterms:modified xsi:type="dcterms:W3CDTF">2024-02-03T06:51:59Z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35C257196B7A4FD7B60219279D78237A</vt:lpwstr>
  </property>
</Properties>
</file>